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 Bold" panose="020B0604020202020204" charset="0"/>
      <p:regular r:id="rId14"/>
    </p:embeddedFont>
    <p:embeddedFont>
      <p:font typeface="Garet" panose="020B0604020202020204" charset="0"/>
      <p:regular r:id="rId15"/>
    </p:embeddedFont>
    <p:embeddedFont>
      <p:font typeface="Garet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Archivo Black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6.jpe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jpeg"/><Relationship Id="rId5" Type="http://schemas.microsoft.com/office/2007/relationships/media" Target="../media/media3.mp4"/><Relationship Id="rId10" Type="http://schemas.openxmlformats.org/officeDocument/2006/relationships/image" Target="../media/image1.jpe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esture2globe-314132844324.us-central1.run.ap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79298" y="8311463"/>
            <a:ext cx="1880002" cy="946837"/>
          </a:xfrm>
          <a:custGeom>
            <a:avLst/>
            <a:gdLst/>
            <a:ahLst/>
            <a:cxnLst/>
            <a:rect l="l" t="t" r="r" b="b"/>
            <a:pathLst>
              <a:path w="1880002" h="946837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5399" y="452764"/>
            <a:ext cx="1651518" cy="1875453"/>
          </a:xfrm>
          <a:custGeom>
            <a:avLst/>
            <a:gdLst/>
            <a:ahLst/>
            <a:cxnLst/>
            <a:rect l="l" t="t" r="r" b="b"/>
            <a:pathLst>
              <a:path w="1651518" h="1875453">
                <a:moveTo>
                  <a:pt x="0" y="0"/>
                </a:moveTo>
                <a:lnTo>
                  <a:pt x="1651518" y="0"/>
                </a:lnTo>
                <a:lnTo>
                  <a:pt x="1651518" y="1875453"/>
                </a:lnTo>
                <a:lnTo>
                  <a:pt x="0" y="1875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85470" y="5586143"/>
            <a:ext cx="9373830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99"/>
              </a:lnSpc>
              <a:spcBef>
                <a:spcPct val="0"/>
              </a:spcBef>
            </a:pPr>
            <a:r>
              <a:rPr lang="en-US" sz="3399" spc="-26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Gestures to Global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3444" y="7932368"/>
            <a:ext cx="3366096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b="1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444" y="8510905"/>
            <a:ext cx="4778068" cy="147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2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Raghu Hasan Bokam</a:t>
            </a:r>
          </a:p>
          <a:p>
            <a:pPr algn="l">
              <a:lnSpc>
                <a:spcPts val="2989"/>
              </a:lnSpc>
            </a:pPr>
            <a:r>
              <a:rPr lang="en-US" sz="22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Sharon Roshini Swaminathan</a:t>
            </a:r>
          </a:p>
          <a:p>
            <a:pPr algn="l">
              <a:lnSpc>
                <a:spcPts val="2989"/>
              </a:lnSpc>
            </a:pPr>
            <a:r>
              <a:rPr lang="en-US" sz="22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Jayasri Suresh Vani</a:t>
            </a:r>
          </a:p>
          <a:p>
            <a:pPr marL="0" lvl="0" indent="0" algn="l">
              <a:lnSpc>
                <a:spcPts val="2989"/>
              </a:lnSpc>
              <a:spcBef>
                <a:spcPct val="0"/>
              </a:spcBef>
            </a:pPr>
            <a:r>
              <a:rPr lang="en-US" sz="22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Mahalakshmi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7822" y="3950633"/>
            <a:ext cx="12491478" cy="122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GESTURE2GLOBE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81702" y="6883025"/>
            <a:ext cx="1247759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Application Of Deep Learning: Course Project 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35953" y="1465884"/>
            <a:ext cx="3931704" cy="4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7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Difficulties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89356" y="1473410"/>
            <a:ext cx="5005681" cy="4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7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What can be improved?</a:t>
            </a:r>
          </a:p>
        </p:txBody>
      </p:sp>
      <p:sp>
        <p:nvSpPr>
          <p:cNvPr id="5" name="AutoShape 5"/>
          <p:cNvSpPr/>
          <p:nvPr/>
        </p:nvSpPr>
        <p:spPr>
          <a:xfrm>
            <a:off x="9148762" y="1742700"/>
            <a:ext cx="9525" cy="1427421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72114" y="2197028"/>
            <a:ext cx="8769954" cy="7898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910" lvl="1" indent="-270955" algn="l">
              <a:lnSpc>
                <a:spcPts val="3965"/>
              </a:lnSpc>
              <a:buFont typeface="Arial"/>
              <a:buChar char="•"/>
            </a:pPr>
            <a:r>
              <a:rPr lang="en-US" sz="2510" b="1" spc="-1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Hallucinations in sentence formation: </a:t>
            </a:r>
            <a:r>
              <a:rPr lang="en-US" sz="2510" spc="-11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FLAN-T5 occasionally generated off-topic text, requiring strong constraints to keep outputs on-task.</a:t>
            </a:r>
          </a:p>
          <a:p>
            <a:pPr marL="541910" lvl="1" indent="-270955" algn="l">
              <a:lnSpc>
                <a:spcPts val="3965"/>
              </a:lnSpc>
              <a:buFont typeface="Arial"/>
              <a:buChar char="•"/>
            </a:pPr>
            <a:r>
              <a:rPr lang="en-US" sz="2510" b="1" spc="-1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Overlapping gestures</a:t>
            </a:r>
            <a:r>
              <a:rPr lang="en-US" sz="2510" spc="-11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Multiple words share similar signs; some overlaps weren’t distinguishable, especially with single-hand capture.</a:t>
            </a:r>
          </a:p>
          <a:p>
            <a:pPr marL="541910" lvl="1" indent="-270955" algn="l">
              <a:lnSpc>
                <a:spcPts val="3965"/>
              </a:lnSpc>
              <a:buFont typeface="Arial"/>
              <a:buChar char="•"/>
            </a:pPr>
            <a:r>
              <a:rPr lang="en-US" sz="2510" b="1" spc="-1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Two-hand visibility</a:t>
            </a:r>
            <a:r>
              <a:rPr lang="en-US" sz="2510" spc="-11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Some signs need both hands, but captures often showed only one hand or missed occluded motion.</a:t>
            </a:r>
          </a:p>
          <a:p>
            <a:pPr marL="541910" lvl="1" indent="-270955" algn="l">
              <a:lnSpc>
                <a:spcPts val="3965"/>
              </a:lnSpc>
              <a:buFont typeface="Arial"/>
              <a:buChar char="•"/>
            </a:pPr>
            <a:r>
              <a:rPr lang="en-US" sz="2510" b="1" spc="-1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Variable video lengths</a:t>
            </a:r>
            <a:r>
              <a:rPr lang="en-US" sz="2510" spc="-11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Clip durations varied widely, so frame counts were inconsistent and harder to normalize.</a:t>
            </a:r>
          </a:p>
          <a:p>
            <a:pPr marL="541910" lvl="1" indent="-270955" algn="l">
              <a:lnSpc>
                <a:spcPts val="3965"/>
              </a:lnSpc>
              <a:buFont typeface="Arial"/>
              <a:buChar char="•"/>
            </a:pPr>
            <a:r>
              <a:rPr lang="en-US" sz="2510" b="1" spc="-11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Letters vs motion</a:t>
            </a:r>
            <a:r>
              <a:rPr lang="en-US" sz="2510" spc="-11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Static letters worked fine; motion-heavy signs (J/Z or two-hand motions) were less reliable.</a:t>
            </a:r>
          </a:p>
          <a:p>
            <a:pPr algn="l">
              <a:lnSpc>
                <a:spcPts val="3965"/>
              </a:lnSpc>
            </a:pPr>
            <a:endParaRPr lang="en-US" sz="2510" spc="-11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39275" y="2120828"/>
            <a:ext cx="8429174" cy="534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910" lvl="1" indent="-270955" algn="l">
              <a:lnSpc>
                <a:spcPts val="4794"/>
              </a:lnSpc>
              <a:buFont typeface="Arial"/>
              <a:buChar char="•"/>
            </a:pPr>
            <a:r>
              <a:rPr lang="en-US" sz="2510" b="1" spc="-12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Better Models</a:t>
            </a:r>
            <a:r>
              <a:rPr lang="en-US" sz="2510" spc="-1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Integrating more advanced computer vision models would strengthen recognition accuracy and better handle subtle variations across signs.</a:t>
            </a:r>
          </a:p>
          <a:p>
            <a:pPr marL="541910" lvl="1" indent="-270955" algn="l">
              <a:lnSpc>
                <a:spcPts val="4794"/>
              </a:lnSpc>
              <a:buFont typeface="Arial"/>
              <a:buChar char="•"/>
            </a:pPr>
            <a:r>
              <a:rPr lang="en-US" sz="2510" b="1" spc="-12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Larger Vocabulary</a:t>
            </a:r>
            <a:r>
              <a:rPr lang="en-US" sz="2510" spc="-1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Increasing the vocabulary would let the system understand more words and phrases.</a:t>
            </a:r>
          </a:p>
          <a:p>
            <a:pPr marL="541910" lvl="1" indent="-270955" algn="l">
              <a:lnSpc>
                <a:spcPts val="4794"/>
              </a:lnSpc>
              <a:buFont typeface="Arial"/>
              <a:buChar char="•"/>
            </a:pPr>
            <a:r>
              <a:rPr lang="en-US" sz="2510" b="1" spc="-125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Custom Dataset</a:t>
            </a:r>
            <a:r>
              <a:rPr lang="en-US" sz="2510" spc="-12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Creating and training on a custom dataset would improve accuracy, especially for signs that are harder to capture or less common.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57091" y="324275"/>
            <a:ext cx="9173817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Improvements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4292535"/>
            <a:ext cx="1383830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15246455" y="3103895"/>
            <a:ext cx="1629446" cy="2396244"/>
          </a:xfrm>
          <a:custGeom>
            <a:avLst/>
            <a:gdLst/>
            <a:ahLst/>
            <a:cxnLst/>
            <a:rect l="l" t="t" r="r" b="b"/>
            <a:pathLst>
              <a:path w="1629446" h="2396244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62887"/>
            <a:ext cx="15487576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WORKS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6888" y="5116740"/>
            <a:ext cx="3102207" cy="1225017"/>
            <a:chOff x="0" y="0"/>
            <a:chExt cx="4136276" cy="1633356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4136276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Personalized Dataset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68959"/>
              <a:ext cx="413627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14204" y="2412845"/>
            <a:ext cx="2743872" cy="1225017"/>
            <a:chOff x="0" y="0"/>
            <a:chExt cx="3658496" cy="163335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3658496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Accent Implementation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68959"/>
              <a:ext cx="365849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189043" y="5088165"/>
            <a:ext cx="3096237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Instant word detection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087158" y="2617633"/>
            <a:ext cx="4123962" cy="815442"/>
            <a:chOff x="0" y="0"/>
            <a:chExt cx="5498615" cy="108725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5498615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Real-Time Optimization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22859"/>
              <a:ext cx="5498615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28700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005388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82075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958763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42303" y="4029905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15115" y="8892540"/>
            <a:ext cx="57537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Applications of Deep Learning</a:t>
            </a:r>
          </a:p>
        </p:txBody>
      </p:sp>
      <p:sp>
        <p:nvSpPr>
          <p:cNvPr id="5" name="AutoShape 5"/>
          <p:cNvSpPr/>
          <p:nvPr/>
        </p:nvSpPr>
        <p:spPr>
          <a:xfrm>
            <a:off x="-585133" y="8810621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585133" y="9339262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96820" y="955026"/>
            <a:ext cx="14094359" cy="661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23"/>
              </a:lnSpc>
              <a:spcBef>
                <a:spcPct val="0"/>
              </a:spcBef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6398" y="1376598"/>
            <a:ext cx="16954254" cy="798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endParaRPr/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Real-time ASL-to-speech translation system enabling communication between sign language users and non-signers.</a:t>
            </a: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End-to-end pipeline: hand gesture recognition → word detection → sentence formation → natural speech synthesis → Audio generation</a:t>
            </a:r>
          </a:p>
          <a:p>
            <a:pPr algn="l">
              <a:lnSpc>
                <a:spcPts val="5320"/>
              </a:lnSpc>
            </a:pPr>
            <a:endParaRPr lang="en-US" sz="3800" spc="-3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b="1" spc="-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PIPELINE :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1) Detect words from body , left hand and right hand and face key points (TGCN Model ).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2) Sentence Generation: Form grammatical sentence  from words. (FLAN-T5 base).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3) Audio generation from the formed sentence via Piper TTS.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78587" y="429865"/>
            <a:ext cx="12193052" cy="92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5"/>
              </a:lnSpc>
            </a:pPr>
            <a:r>
              <a:rPr lang="en-US" sz="5799" spc="-10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4130" y="1483203"/>
            <a:ext cx="17439741" cy="798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5320"/>
              </a:lnSpc>
              <a:spcBef>
                <a:spcPct val="0"/>
              </a:spcBef>
              <a:buFont typeface="Arial"/>
              <a:buChar char="•"/>
            </a:pPr>
            <a:r>
              <a:rPr lang="en-US" sz="3800" b="1" spc="-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Frontend (React + Vite)</a:t>
            </a: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</a:t>
            </a:r>
          </a:p>
          <a:p>
            <a:pPr marL="1640841" lvl="2" indent="-546947" algn="l">
              <a:lnSpc>
                <a:spcPts val="5320"/>
              </a:lnSpc>
              <a:spcBef>
                <a:spcPct val="0"/>
              </a:spcBef>
              <a:buFont typeface="Arial"/>
              <a:buChar char="⚬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Video upload interface (mp4, webm, avi, mov, mvk)</a:t>
            </a:r>
          </a:p>
          <a:p>
            <a:pPr marL="1640841" lvl="2" indent="-546947" algn="l">
              <a:lnSpc>
                <a:spcPts val="5320"/>
              </a:lnSpc>
              <a:spcBef>
                <a:spcPct val="0"/>
              </a:spcBef>
              <a:buFont typeface="Arial"/>
              <a:buChar char="⚬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Live Webcam capture with real-time frame processing</a:t>
            </a:r>
          </a:p>
          <a:p>
            <a:pPr marL="1640841" lvl="2" indent="-546947" algn="l">
              <a:lnSpc>
                <a:spcPts val="5320"/>
              </a:lnSpc>
              <a:spcBef>
                <a:spcPct val="0"/>
              </a:spcBef>
              <a:buFont typeface="Arial"/>
              <a:buChar char="⚬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MediaPipe Hands integration for letter detection visualization</a:t>
            </a:r>
          </a:p>
          <a:p>
            <a:pPr marL="1640841" lvl="2" indent="-546947" algn="l">
              <a:lnSpc>
                <a:spcPts val="5320"/>
              </a:lnSpc>
              <a:spcBef>
                <a:spcPct val="0"/>
              </a:spcBef>
              <a:buFont typeface="Arial"/>
              <a:buChar char="⚬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Features: </a:t>
            </a:r>
          </a:p>
          <a:p>
            <a:pPr marL="2461262" lvl="3" indent="-615315" algn="l">
              <a:lnSpc>
                <a:spcPts val="5320"/>
              </a:lnSpc>
              <a:spcBef>
                <a:spcPct val="0"/>
              </a:spcBef>
              <a:buFont typeface="Arial"/>
              <a:buChar char="￭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Dual-mode operation (Upload/Live), real-time feedback, audio playback</a:t>
            </a:r>
          </a:p>
          <a:p>
            <a:pPr marL="820421" lvl="1" indent="-410210" algn="l">
              <a:lnSpc>
                <a:spcPts val="5320"/>
              </a:lnSpc>
              <a:spcBef>
                <a:spcPct val="0"/>
              </a:spcBef>
              <a:buFont typeface="Arial"/>
              <a:buChar char="•"/>
            </a:pPr>
            <a:r>
              <a:rPr lang="en-US" sz="3800" b="1" spc="-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Backend (Flask REST API)</a:t>
            </a: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</a:t>
            </a:r>
          </a:p>
          <a:p>
            <a:pPr marL="1640841" lvl="2" indent="-546947" algn="l">
              <a:lnSpc>
                <a:spcPts val="5320"/>
              </a:lnSpc>
              <a:spcBef>
                <a:spcPct val="0"/>
              </a:spcBef>
              <a:buFont typeface="Arial"/>
              <a:buChar char="⚬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MediaPipe Pose extraction (OpenPose BODY_25 format mapping)</a:t>
            </a:r>
          </a:p>
          <a:p>
            <a:pPr marL="1640841" lvl="2" indent="-546947" algn="l">
              <a:lnSpc>
                <a:spcPts val="5320"/>
              </a:lnSpc>
              <a:spcBef>
                <a:spcPct val="0"/>
              </a:spcBef>
              <a:buFont typeface="Arial"/>
              <a:buChar char="⚬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ONNX Runtime inference engine</a:t>
            </a:r>
          </a:p>
          <a:p>
            <a:pPr marL="1640841" lvl="2" indent="-546947" algn="l">
              <a:lnSpc>
                <a:spcPts val="5320"/>
              </a:lnSpc>
              <a:spcBef>
                <a:spcPct val="0"/>
              </a:spcBef>
              <a:buFont typeface="Arial"/>
              <a:buChar char="⚬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Session-based letter detection management</a:t>
            </a:r>
          </a:p>
          <a:p>
            <a:pPr marL="1640841" lvl="2" indent="-546947" algn="l">
              <a:lnSpc>
                <a:spcPts val="5320"/>
              </a:lnSpc>
              <a:spcBef>
                <a:spcPct val="0"/>
              </a:spcBef>
              <a:buFont typeface="Arial"/>
              <a:buChar char="⚬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Audio file serving and management.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7352" y="1972945"/>
            <a:ext cx="16543758" cy="798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just">
              <a:lnSpc>
                <a:spcPts val="5320"/>
              </a:lnSpc>
              <a:buAutoNum type="arabicPeriod"/>
            </a:pPr>
            <a:r>
              <a:rPr lang="en-US" sz="3800" b="1" spc="-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Word Recognition: </a:t>
            </a: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TGCN (Temporal Graph Convolutional Network)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Dataset: 100 words from WLAS-2000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Input take: 55 key points x 50 temporal samples (13 body + 21 left hand + 21 right hand)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Architecture: 20 stage graph convolution with 64 hidden units</a:t>
            </a:r>
          </a:p>
          <a:p>
            <a:pPr marL="820421" lvl="1" indent="-410210" algn="just">
              <a:lnSpc>
                <a:spcPts val="5320"/>
              </a:lnSpc>
              <a:buAutoNum type="arabicPeriod"/>
            </a:pPr>
            <a:r>
              <a:rPr lang="en-US" sz="3800" b="1" spc="-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Sentence Formation: </a:t>
            </a: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(FLAN-T5-Large + GPT-2)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b="1" spc="-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FLAN-T5-Large: </a:t>
            </a: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Generates multiple candidate sentences from the input words.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b="1" spc="-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GPT-2: </a:t>
            </a: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Calculates perplexity for each candidate to measure fluency.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sentence selects the sentence with the best combination of : </a:t>
            </a:r>
          </a:p>
          <a:p>
            <a:pPr marL="1640841" lvl="2" indent="-546947" algn="just">
              <a:lnSpc>
                <a:spcPts val="5320"/>
              </a:lnSpc>
              <a:buFont typeface="Arial"/>
              <a:buChar char="⚬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Word coverage, Word order preservation, Low Perplexity, Appropriate length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96820" y="376862"/>
            <a:ext cx="14094359" cy="123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0"/>
              </a:lnSpc>
            </a:pPr>
            <a:endParaRPr/>
          </a:p>
          <a:p>
            <a:pPr marL="0" lvl="0" indent="0" algn="ctr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 WORKING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72121" y="2506345"/>
            <a:ext cx="16543758" cy="664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 3.</a:t>
            </a:r>
            <a:r>
              <a:rPr lang="en-US" sz="3800" b="1" spc="-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Text-to-Speech: (Piper TTS)</a:t>
            </a: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Models: English - en_US-lessac-medium.onnx, Spanish - es_Es-sharvard-medium.onnx</a:t>
            </a: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Output: High quality neural speech synthesis (WAV format)</a:t>
            </a:r>
          </a:p>
          <a:p>
            <a:pPr algn="just">
              <a:lnSpc>
                <a:spcPts val="5320"/>
              </a:lnSpc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    4. </a:t>
            </a:r>
            <a:r>
              <a:rPr lang="en-US" sz="3800" b="1" spc="-3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Letter Detection: </a:t>
            </a: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(Random Forest Classifier)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250 decision trees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Input: (63  dimensional) Landmark Vectors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Output: 24 Classes : Letters A-I and K-Y (excluding J and Z, which require motion tracking)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 spc="-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Label encoder maps: 0 → ‘A’, 1-&gt; ‘B’ , .... 23 → ‘Y’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96820" y="807339"/>
            <a:ext cx="14094359" cy="661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23"/>
              </a:lnSpc>
              <a:spcBef>
                <a:spcPct val="0"/>
              </a:spcBef>
            </a:pPr>
            <a:r>
              <a:rPr lang="en-US" sz="5799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 WORKING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364" b="-3364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32693"/>
          <a:stretch>
            <a:fillRect/>
          </a:stretch>
        </p:blipFill>
        <p:spPr>
          <a:xfrm>
            <a:off x="1586799" y="2198972"/>
            <a:ext cx="3869253" cy="323364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10128127" y="1516417"/>
            <a:ext cx="6910932" cy="3916195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10128127" y="5770325"/>
            <a:ext cx="6910932" cy="4339313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rcRect r="20127"/>
          <a:stretch>
            <a:fillRect/>
          </a:stretch>
        </p:blipFill>
        <p:spPr>
          <a:xfrm>
            <a:off x="1586799" y="6471713"/>
            <a:ext cx="3960653" cy="330582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96820" y="366463"/>
            <a:ext cx="14094359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9800" y="3251382"/>
            <a:ext cx="355391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1"/>
              </a:lnSpc>
              <a:spcBef>
                <a:spcPct val="0"/>
              </a:spcBef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Medicine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34251" y="7375571"/>
            <a:ext cx="1326086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1"/>
              </a:lnSpc>
              <a:spcBef>
                <a:spcPct val="0"/>
              </a:spcBef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id="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id="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96820" y="891325"/>
            <a:ext cx="14094359" cy="123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0"/>
              </a:lnSpc>
            </a:pPr>
            <a:endParaRPr/>
          </a:p>
          <a:p>
            <a:pPr marL="0" lvl="0" indent="0" algn="ctr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DEMO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4598140"/>
            <a:ext cx="18288000" cy="2014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1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Link: </a:t>
            </a:r>
            <a:r>
              <a:rPr lang="en-US" sz="5808" u="sng" spc="-45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  <a:hlinkClick r:id="rId3" tooltip="https://gesture2globe-314132844324.us-central1.run.app"/>
              </a:rPr>
              <a:t>https://gesture2globe-314132844324.us-central1.run.app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96820" y="689948"/>
            <a:ext cx="14094359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TRAINING SUMMARY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2990" y="6009844"/>
            <a:ext cx="17462020" cy="373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2" lvl="1" indent="-388621" algn="l">
              <a:lnSpc>
                <a:spcPts val="5040"/>
              </a:lnSpc>
              <a:buFont typeface="Arial"/>
              <a:buChar char="•"/>
            </a:pPr>
            <a:r>
              <a:rPr lang="en-US" sz="3600" b="1" spc="-28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Hugging face deployment limitation</a:t>
            </a:r>
            <a:r>
              <a:rPr lang="en-US" sz="3600" spc="-28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Model accuracy decreased due to computational constraints and environment differences in the cloud deployment platform</a:t>
            </a:r>
          </a:p>
          <a:p>
            <a:pPr algn="l">
              <a:lnSpc>
                <a:spcPts val="5040"/>
              </a:lnSpc>
            </a:pPr>
            <a:endParaRPr lang="en-US" sz="3600" spc="-284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734061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b="1" spc="-26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I3d Model</a:t>
            </a:r>
            <a:r>
              <a:rPr lang="en-US" sz="3400" spc="-26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Requires substantial computational resources (GPU memory and processing power) as it processes raw video frames directly without pose key point extraction.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743682" y="1796308"/>
          <a:ext cx="7346634" cy="3832535"/>
        </p:xfrm>
        <a:graphic>
          <a:graphicData uri="http://schemas.openxmlformats.org/drawingml/2006/table">
            <a:tbl>
              <a:tblPr/>
              <a:tblGrid>
                <a:gridCol w="3358930"/>
                <a:gridCol w="3987704"/>
              </a:tblGrid>
              <a:tr h="73665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Classes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Accuracy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DD"/>
                    </a:solidFill>
                  </a:tcPr>
                </a:tc>
              </a:tr>
              <a:tr h="73665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asl100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87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DD"/>
                    </a:solidFill>
                  </a:tcPr>
                </a:tc>
              </a:tr>
              <a:tr h="8858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asl300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79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DD"/>
                    </a:solidFill>
                  </a:tcPr>
                </a:tc>
              </a:tr>
              <a:tr h="73665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asl1000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72 (Pre-trained accuracy)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DD"/>
                    </a:solidFill>
                  </a:tcPr>
                </a:tc>
              </a:tr>
              <a:tr h="73665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asl2000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59 (Pre-trained accuracy)</a:t>
                      </a:r>
                      <a:endParaRPr lang="en-US" sz="110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9D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57091" y="242996"/>
            <a:ext cx="9173817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Good &amp; Bad Experiences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90725" y="1311262"/>
            <a:ext cx="3931704" cy="49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4"/>
              </a:lnSpc>
            </a:pPr>
            <a:r>
              <a:rPr lang="en-US" sz="28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Good Experience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84980" y="1311262"/>
            <a:ext cx="5005681" cy="49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4"/>
              </a:lnSpc>
            </a:pPr>
            <a:r>
              <a:rPr lang="en-US" sz="2896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Challenging Experience</a:t>
            </a:r>
          </a:p>
        </p:txBody>
      </p:sp>
      <p:sp>
        <p:nvSpPr>
          <p:cNvPr id="6" name="AutoShape 6"/>
          <p:cNvSpPr/>
          <p:nvPr/>
        </p:nvSpPr>
        <p:spPr>
          <a:xfrm>
            <a:off x="9263062" y="1809200"/>
            <a:ext cx="9525" cy="1427421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-95355" y="2047321"/>
            <a:ext cx="9010755" cy="717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499" lvl="1" indent="-281750" algn="l">
              <a:lnSpc>
                <a:spcPts val="4123"/>
              </a:lnSpc>
              <a:buFont typeface="Arial"/>
              <a:buChar char="•"/>
            </a:pPr>
            <a:r>
              <a:rPr lang="en-US" sz="2610" b="1" spc="-11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Cross-module flow solid:</a:t>
            </a:r>
            <a:r>
              <a:rPr lang="en-US" sz="2610" spc="-11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Live capture → key points → ONNX word model → FLAN-T5 sentence → Piper TTS now runs end-to-end.</a:t>
            </a:r>
          </a:p>
          <a:p>
            <a:pPr marL="563499" lvl="1" indent="-281750" algn="l">
              <a:lnSpc>
                <a:spcPts val="4123"/>
              </a:lnSpc>
              <a:buFont typeface="Arial"/>
              <a:buChar char="•"/>
            </a:pPr>
            <a:r>
              <a:rPr lang="en-US" sz="2610" b="1" spc="-11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Problem-solving</a:t>
            </a:r>
            <a:r>
              <a:rPr lang="en-US" sz="2610" spc="-11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: Resolved version mismatches, ONNX runtime setup, frame batching for live capture, optimizing pose point extraction. </a:t>
            </a:r>
          </a:p>
          <a:p>
            <a:pPr marL="563499" lvl="1" indent="-281750" algn="l">
              <a:lnSpc>
                <a:spcPts val="4123"/>
              </a:lnSpc>
              <a:buFont typeface="Arial"/>
              <a:buChar char="•"/>
            </a:pPr>
            <a:r>
              <a:rPr lang="en-US" sz="2610" b="1" spc="-11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UX polish:</a:t>
            </a:r>
            <a:r>
              <a:rPr lang="en-US" sz="2610" spc="-11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Camera access limited only when detecting signs, clear Start/Stop, frame point extraction only during hand gestures, setting minimum frame requirement to avoid mistaken hand movements and quicker feedback on missing frames.</a:t>
            </a:r>
          </a:p>
          <a:p>
            <a:pPr marL="563499" lvl="1" indent="-281750" algn="l">
              <a:lnSpc>
                <a:spcPts val="4123"/>
              </a:lnSpc>
              <a:buFont typeface="Arial"/>
              <a:buChar char="•"/>
            </a:pPr>
            <a:r>
              <a:rPr lang="en-US" sz="2610" spc="-11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Effective </a:t>
            </a:r>
            <a:r>
              <a:rPr lang="en-US" sz="2610" b="1" spc="-11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in-person</a:t>
            </a:r>
            <a:r>
              <a:rPr lang="en-US" sz="2610" spc="-11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2610" b="1" spc="-114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Virtual </a:t>
            </a:r>
            <a:r>
              <a:rPr lang="en-US" sz="2610" spc="-11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communication and collaboration among all group members. </a:t>
            </a:r>
          </a:p>
          <a:p>
            <a:pPr algn="l">
              <a:lnSpc>
                <a:spcPts val="4123"/>
              </a:lnSpc>
            </a:pPr>
            <a:endParaRPr lang="en-US" sz="2610" spc="-114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91588" y="2078584"/>
            <a:ext cx="8516300" cy="678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499" lvl="1" indent="-281750" algn="l">
              <a:lnSpc>
                <a:spcPts val="4176"/>
              </a:lnSpc>
              <a:buFont typeface="Arial"/>
              <a:buChar char="•"/>
            </a:pPr>
            <a:r>
              <a:rPr lang="en-US" sz="261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Limited references: </a:t>
            </a:r>
            <a:r>
              <a:rPr lang="en-US" sz="261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Only one relevant reference to guide architecture and threshold choices, and it did not directly address live detection.</a:t>
            </a:r>
          </a:p>
          <a:p>
            <a:pPr marL="563499" lvl="1" indent="-281750" algn="l">
              <a:lnSpc>
                <a:spcPts val="4176"/>
              </a:lnSpc>
              <a:buFont typeface="Arial"/>
              <a:buChar char="•"/>
            </a:pPr>
            <a:r>
              <a:rPr lang="en-US" sz="261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Data quality: </a:t>
            </a:r>
            <a:r>
              <a:rPr lang="en-US" sz="261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Some training videos were mislabeled or partially cropped, lowering model confidence.</a:t>
            </a:r>
          </a:p>
          <a:p>
            <a:pPr marL="563499" lvl="1" indent="-281750" algn="l">
              <a:lnSpc>
                <a:spcPts val="4176"/>
              </a:lnSpc>
              <a:buFont typeface="Arial"/>
              <a:buChar char="•"/>
            </a:pPr>
            <a:r>
              <a:rPr lang="en-US" sz="261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Dialect drift: </a:t>
            </a:r>
            <a:r>
              <a:rPr lang="en-US" sz="261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Regional sign differences and multiple signs for the same word reduced model generalization.</a:t>
            </a:r>
          </a:p>
          <a:p>
            <a:pPr marL="563499" lvl="1" indent="-281750" algn="l">
              <a:lnSpc>
                <a:spcPts val="4176"/>
              </a:lnSpc>
              <a:buFont typeface="Arial"/>
              <a:buChar char="•"/>
            </a:pPr>
            <a:r>
              <a:rPr lang="en-US" sz="261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Training time: </a:t>
            </a:r>
            <a:r>
              <a:rPr lang="en-US" sz="261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ASL100 training took ~3 days on CPU, making iteration slow and limiting experimentation with ASL2000.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823</Words>
  <Application>Microsoft Office PowerPoint</Application>
  <PresentationFormat>Custom</PresentationFormat>
  <Paragraphs>98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Canva Sans Bold</vt:lpstr>
      <vt:lpstr>Garet</vt:lpstr>
      <vt:lpstr>Garet Bold</vt:lpstr>
      <vt:lpstr>Calibri</vt:lpstr>
      <vt:lpstr>Archivo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Gesture2Globe - Final</dc:title>
  <cp:lastModifiedBy>Microsoft account</cp:lastModifiedBy>
  <cp:revision>2</cp:revision>
  <dcterms:created xsi:type="dcterms:W3CDTF">2006-08-16T00:00:00Z</dcterms:created>
  <dcterms:modified xsi:type="dcterms:W3CDTF">2025-12-08T04:48:48Z</dcterms:modified>
  <dc:identifier>DAG6x8CgYd8</dc:identifier>
</cp:coreProperties>
</file>